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9" r:id="rId16"/>
    <p:sldId id="318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9" r:id="rId26"/>
    <p:sldId id="328" r:id="rId27"/>
    <p:sldId id="330" r:id="rId28"/>
    <p:sldId id="331" r:id="rId29"/>
    <p:sldId id="332" r:id="rId30"/>
    <p:sldId id="335" r:id="rId31"/>
    <p:sldId id="336" r:id="rId32"/>
    <p:sldId id="337" r:id="rId33"/>
    <p:sldId id="338" r:id="rId34"/>
    <p:sldId id="333" r:id="rId35"/>
    <p:sldId id="334" r:id="rId36"/>
    <p:sldId id="339" r:id="rId37"/>
    <p:sldId id="340" r:id="rId38"/>
    <p:sldId id="341" r:id="rId39"/>
    <p:sldId id="342" r:id="rId40"/>
    <p:sldId id="343" r:id="rId41"/>
    <p:sldId id="344" r:id="rId42"/>
    <p:sldId id="348" r:id="rId43"/>
    <p:sldId id="346" r:id="rId44"/>
    <p:sldId id="347" r:id="rId45"/>
    <p:sldId id="302" r:id="rId46"/>
    <p:sldId id="257" r:id="rId47"/>
    <p:sldId id="258" r:id="rId48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3F3F3F"/>
    <a:srgbClr val="F38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2CA9907-1A16-4844-803A-DADDEE3FA2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AD5F9-EE2D-4F7B-93BB-644E0A86EB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99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50F4-6593-4231-84CE-0A80775A12FE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55C1-A341-4C17-A6A7-9054C5CAD4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9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1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52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55C1-A341-4C17-A6A7-9054C5CAD4D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6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97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07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00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59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6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5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2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69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0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1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A5EF-C567-42C9-A7A1-73E564B15F92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DA6F-8A73-4A7C-979C-BD11673BD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1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arcin\Marcin\Desktop\Marcin\DS%20i%20G\ORE\Pilota&#380;\Wsp&#243;&#322;pracujemy%20&#8211;%20wyr&#243;wnujemy%20szanse%20&#8211;%20budujemy%20wsp&#243;lnot&#281;%20Full%20HD1920x1080.mp4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hyperlink" Target="https://www.youtube.com/watch?v=qhiGSSvkfvk&amp;index=2&amp;list=PLSHIqPCSNDscHEf5-JEvJ4vGz00DdLSv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.pl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wneiz.pl/nauka_wneiz/sip/sip32-2013/SiP-32-t2-79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neiz.pl/nauka_wneiz/sip/sip32-2013/SiP-32-t2-79.pdf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bkl.parp.gov.pl/publikacje-142-artykul.html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ore.edu.pl/dla-samorzadow/4394-lokalny-kapital-spo%C5%82eczny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qhiGSSvkfvk&amp;index=2&amp;list=PLSHIqPCSNDscHEf5-JEvJ4vGz00DdLSv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 </a:t>
            </a:r>
            <a:r>
              <a:rPr lang="pl-PL" sz="4000" b="1" dirty="0"/>
              <a:t>Edukacja siłą napędową rozwoju gminy/powiatu </a:t>
            </a:r>
            <a:br>
              <a:rPr lang="pl-PL" sz="4000" b="1" dirty="0"/>
            </a:br>
            <a:br>
              <a:rPr lang="pl-PL" sz="4000" b="1" dirty="0"/>
            </a:br>
            <a:br>
              <a:rPr lang="pl-PL" sz="2000" b="1" dirty="0"/>
            </a:br>
            <a:r>
              <a:rPr lang="pl-PL" sz="2000" dirty="0"/>
              <a:t>Część I: Wprowadzenie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</p:spTree>
    <p:extLst>
      <p:ext uri="{BB962C8B-B14F-4D97-AF65-F5344CB8AC3E}">
        <p14:creationId xmlns:p14="http://schemas.microsoft.com/office/powerpoint/2010/main" val="221596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4" name="Prostokąt 3"/>
          <p:cNvSpPr/>
          <p:nvPr/>
        </p:nvSpPr>
        <p:spPr>
          <a:xfrm>
            <a:off x="1685677" y="1161091"/>
            <a:ext cx="730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/>
              <a:t>Kapitał społeczny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83117" y="1917480"/>
            <a:ext cx="11089216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/>
              <a:t>Najniższy poziom kapitału społecznego w Polsce:</a:t>
            </a:r>
          </a:p>
          <a:p>
            <a:pPr>
              <a:defRPr/>
            </a:pPr>
            <a:endParaRPr lang="pl-PL" sz="2800" dirty="0"/>
          </a:p>
          <a:p>
            <a:pPr marL="285750" indent="-285750">
              <a:buFontTx/>
              <a:buChar char="-"/>
              <a:defRPr/>
            </a:pPr>
            <a:r>
              <a:rPr lang="pl-PL" sz="2800" dirty="0"/>
              <a:t>osoby młode (18-24 lata)</a:t>
            </a:r>
          </a:p>
          <a:p>
            <a:pPr marL="285750" indent="-285750">
              <a:buFontTx/>
              <a:buChar char="-"/>
              <a:defRPr/>
            </a:pPr>
            <a:r>
              <a:rPr lang="pl-PL" sz="2800" dirty="0"/>
              <a:t>mieszkańcy wsi</a:t>
            </a:r>
          </a:p>
          <a:p>
            <a:pPr marL="285750" indent="-285750">
              <a:buFontTx/>
              <a:buChar char="-"/>
              <a:defRPr/>
            </a:pPr>
            <a:r>
              <a:rPr lang="pl-PL" sz="2800" dirty="0"/>
              <a:t>wykształcenie podstawowe</a:t>
            </a:r>
          </a:p>
          <a:p>
            <a:pPr marL="285750" indent="-285750">
              <a:buFontTx/>
              <a:buChar char="-"/>
              <a:defRPr/>
            </a:pPr>
            <a:r>
              <a:rPr lang="pl-PL" sz="2800" dirty="0"/>
              <a:t>robotnicy niewykwalifikowani, rolnicy, uczniowie, bezrobotni</a:t>
            </a:r>
          </a:p>
          <a:p>
            <a:pPr marL="285750" indent="-285750">
              <a:buFontTx/>
              <a:buChar char="-"/>
              <a:defRPr/>
            </a:pPr>
            <a:r>
              <a:rPr lang="pl-PL" sz="2800" dirty="0"/>
              <a:t>najmniej zarabiający</a:t>
            </a:r>
          </a:p>
          <a:p>
            <a:pPr marL="285750" indent="-285750">
              <a:buFontTx/>
              <a:buChar char="-"/>
              <a:defRPr/>
            </a:pPr>
            <a:r>
              <a:rPr lang="pl-PL" sz="2800" dirty="0"/>
              <a:t>bez wyraźnych poglądów politycznych.</a:t>
            </a:r>
          </a:p>
        </p:txBody>
      </p:sp>
    </p:spTree>
    <p:extLst>
      <p:ext uri="{BB962C8B-B14F-4D97-AF65-F5344CB8AC3E}">
        <p14:creationId xmlns:p14="http://schemas.microsoft.com/office/powerpoint/2010/main" val="268256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9" y="500063"/>
            <a:ext cx="9882718" cy="539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0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1643658" y="982538"/>
            <a:ext cx="7109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Kapitał społeczny i młodzież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38150" y="2145734"/>
            <a:ext cx="113157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/>
              <a:t>Młodzież do 25 roku życia: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niski poziom zaufania społecznego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niski poziom dialogu społecznego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niski poziom zaangażowania w działalność trzeciego sektora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niska frekwencja wyborcza</a:t>
            </a:r>
          </a:p>
          <a:p>
            <a:pPr algn="ctr">
              <a:defRPr/>
            </a:pPr>
            <a:endParaRPr lang="pl-PL" b="1" dirty="0"/>
          </a:p>
          <a:p>
            <a:pPr algn="ctr">
              <a:defRPr/>
            </a:pPr>
            <a:r>
              <a:rPr lang="pl-PL" b="1" dirty="0"/>
              <a:t>Z drugiej strony: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grupa o wysokim poziomie formalnego wykształcenia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korzystająca z nowoczesnych technologii</a:t>
            </a:r>
          </a:p>
          <a:p>
            <a:pPr marL="457200" indent="-457200" algn="ctr">
              <a:buFontTx/>
              <a:buChar char="-"/>
              <a:defRPr/>
            </a:pPr>
            <a:r>
              <a:rPr lang="pl-PL" dirty="0"/>
              <a:t>dynamizm, pozytywne nastawienie do zmian i podejmowania ryzyka. </a:t>
            </a:r>
          </a:p>
        </p:txBody>
      </p:sp>
    </p:spTree>
    <p:extLst>
      <p:ext uri="{BB962C8B-B14F-4D97-AF65-F5344CB8AC3E}">
        <p14:creationId xmlns:p14="http://schemas.microsoft.com/office/powerpoint/2010/main" val="27137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2916767" y="753332"/>
            <a:ext cx="4515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Kapitał społeczny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83117" y="1557339"/>
            <a:ext cx="1108921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" pitchFamily="34" charset="0"/>
              </a:rPr>
              <a:t>„Słabość więzi społecznych - brak zaufania, korupcja, nepotyzm, brak nieformalnych kontaktów, zamknięcie we własnych małych światach - stanie się przeszkodą o niezwykłej sile hamowania. </a:t>
            </a:r>
            <a:r>
              <a:rPr lang="pl-PL" altLang="pl-PL" sz="2200" b="1" dirty="0">
                <a:latin typeface="Calibri" pitchFamily="34" charset="0"/>
              </a:rPr>
              <a:t>Rosną koszty transakcyjne</a:t>
            </a:r>
            <a:r>
              <a:rPr lang="pl-PL" altLang="pl-PL" sz="2200" dirty="0">
                <a:latin typeface="Calibri" pitchFamily="34" charset="0"/>
              </a:rPr>
              <a:t>, bo w relacjach z obcymi trzeba stosować bezlik zabezpieczeń. </a:t>
            </a:r>
            <a:r>
              <a:rPr lang="pl-PL" altLang="pl-PL" sz="2200" b="1" dirty="0">
                <a:latin typeface="Calibri" pitchFamily="34" charset="0"/>
              </a:rPr>
              <a:t>Maleje kreatywność, bo ludzie są mniej otwarci i słabiej się nawzajem inspirują. </a:t>
            </a:r>
            <a:r>
              <a:rPr lang="pl-PL" altLang="pl-PL" sz="2200" dirty="0">
                <a:latin typeface="Calibri" pitchFamily="34" charset="0"/>
              </a:rPr>
              <a:t>Im silniejsze są więzi w takiej zamkniętej grupie, tym </a:t>
            </a:r>
            <a:r>
              <a:rPr lang="pl-PL" altLang="pl-PL" sz="2200" b="1" dirty="0">
                <a:latin typeface="Calibri" pitchFamily="34" charset="0"/>
              </a:rPr>
              <a:t>gorsze są relacje jej członków z potencjalnymi klientami czy kooperantami”.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/>
              <a:t>					</a:t>
            </a:r>
            <a:r>
              <a:rPr lang="pl-PL" altLang="pl-PL" sz="1800" dirty="0">
                <a:latin typeface="Calibri" pitchFamily="34" charset="0"/>
              </a:rPr>
              <a:t>Prof. Józef Czapiński</a:t>
            </a:r>
          </a:p>
        </p:txBody>
      </p:sp>
    </p:spTree>
    <p:extLst>
      <p:ext uri="{BB962C8B-B14F-4D97-AF65-F5344CB8AC3E}">
        <p14:creationId xmlns:p14="http://schemas.microsoft.com/office/powerpoint/2010/main" val="305922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83117" y="1557338"/>
            <a:ext cx="11089216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200" b="1" dirty="0">
                <a:latin typeface="Calibri  "/>
              </a:rPr>
              <a:t>Strategia „Polska 2030”, transformacja ustrojowa uległa</a:t>
            </a:r>
          </a:p>
          <a:p>
            <a:pPr algn="ctr">
              <a:defRPr/>
            </a:pPr>
            <a:r>
              <a:rPr lang="pl-PL" sz="2200" b="1" dirty="0">
                <a:latin typeface="Calibri  "/>
              </a:rPr>
              <a:t>wyczerpaniu, a Polska stoi przed kolejnymi nowymi wyzwaniami:</a:t>
            </a:r>
          </a:p>
          <a:p>
            <a:pPr marL="342900" indent="-342900" algn="ctr">
              <a:buFontTx/>
              <a:buChar char="-"/>
              <a:defRPr/>
            </a:pPr>
            <a:r>
              <a:rPr lang="pl-PL" sz="2200" dirty="0">
                <a:latin typeface="Calibri  "/>
              </a:rPr>
              <a:t>wzrost i konkurencyjność,</a:t>
            </a:r>
          </a:p>
          <a:p>
            <a:pPr marL="342900" indent="-342900" algn="ctr">
              <a:buFontTx/>
              <a:buChar char="-"/>
              <a:defRPr/>
            </a:pPr>
            <a:r>
              <a:rPr lang="pl-PL" sz="2200" dirty="0">
                <a:latin typeface="Calibri  "/>
              </a:rPr>
              <a:t>sytuacja demograficzna, </a:t>
            </a:r>
          </a:p>
          <a:p>
            <a:pPr marL="342900" indent="-342900" algn="ctr">
              <a:buFontTx/>
              <a:buChar char="-"/>
              <a:defRPr/>
            </a:pPr>
            <a:r>
              <a:rPr lang="pl-PL" sz="2200" dirty="0">
                <a:latin typeface="Calibri  "/>
              </a:rPr>
              <a:t>gospodarka oparta na wiedzy i rozwój kapitału intelektualnego, </a:t>
            </a:r>
          </a:p>
          <a:p>
            <a:pPr marL="342900" indent="-342900" algn="ctr">
              <a:buFontTx/>
              <a:buChar char="-"/>
              <a:defRPr/>
            </a:pPr>
            <a:r>
              <a:rPr lang="pl-PL" sz="2200" dirty="0">
                <a:latin typeface="Calibri  "/>
              </a:rPr>
              <a:t>sprawne państwo, </a:t>
            </a:r>
          </a:p>
          <a:p>
            <a:pPr marL="342900" indent="-342900" algn="ctr">
              <a:buFontTx/>
              <a:buChar char="-"/>
              <a:defRPr/>
            </a:pPr>
            <a:r>
              <a:rPr lang="pl-PL" sz="2200" b="1" dirty="0">
                <a:latin typeface="Calibri  "/>
              </a:rPr>
              <a:t>wzrost kapitału społecznego, </a:t>
            </a:r>
          </a:p>
          <a:p>
            <a:pPr algn="ctr">
              <a:defRPr/>
            </a:pPr>
            <a:r>
              <a:rPr lang="pl-PL" sz="2200" dirty="0">
                <a:latin typeface="Calibri  "/>
              </a:rPr>
              <a:t>bez którego nie będzie wzrostu gospodarczego tworzonego przez</a:t>
            </a:r>
          </a:p>
          <a:p>
            <a:pPr algn="ctr">
              <a:defRPr/>
            </a:pPr>
            <a:r>
              <a:rPr lang="pl-PL" sz="2200" dirty="0">
                <a:latin typeface="Calibri  "/>
              </a:rPr>
              <a:t>elastycznych i łatwo dostosowujących się do zmieniających się warunków ekonomiczno-społecznych podmiotów gospodarczych.</a:t>
            </a:r>
          </a:p>
        </p:txBody>
      </p:sp>
    </p:spTree>
    <p:extLst>
      <p:ext uri="{BB962C8B-B14F-4D97-AF65-F5344CB8AC3E}">
        <p14:creationId xmlns:p14="http://schemas.microsoft.com/office/powerpoint/2010/main" val="304175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2632839" y="968237"/>
            <a:ext cx="66691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Typy kapitału społecznego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551392" y="1904766"/>
            <a:ext cx="110892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dirty="0">
                <a:latin typeface="Calibri" pitchFamily="34" charset="0"/>
              </a:rPr>
              <a:t>Społeczność imigrantów z krajów arabskich </a:t>
            </a:r>
            <a:br>
              <a:rPr lang="pl-PL" altLang="pl-PL" sz="3000" dirty="0">
                <a:latin typeface="Calibri" pitchFamily="34" charset="0"/>
              </a:rPr>
            </a:br>
            <a:r>
              <a:rPr lang="pl-PL" altLang="pl-PL" sz="3000" dirty="0">
                <a:latin typeface="Calibri" pitchFamily="34" charset="0"/>
              </a:rPr>
              <a:t>w Londynie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dirty="0">
                <a:latin typeface="Calibri" pitchFamily="34" charset="0"/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dirty="0">
                <a:latin typeface="Calibri" pitchFamily="34" charset="0"/>
              </a:rPr>
              <a:t>Ulica w amerykańskim miasteczku: powitanie nowych sąsiadów</a:t>
            </a:r>
          </a:p>
        </p:txBody>
      </p:sp>
    </p:spTree>
    <p:extLst>
      <p:ext uri="{BB962C8B-B14F-4D97-AF65-F5344CB8AC3E}">
        <p14:creationId xmlns:p14="http://schemas.microsoft.com/office/powerpoint/2010/main" val="276913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815598" y="626236"/>
            <a:ext cx="85815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Typy (formy) kapitału społecznego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34434" y="1329673"/>
            <a:ext cx="11523133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200" dirty="0"/>
              <a:t>D. </a:t>
            </a:r>
            <a:r>
              <a:rPr lang="pl-PL" sz="2200" dirty="0" err="1"/>
              <a:t>Putnam</a:t>
            </a:r>
            <a:r>
              <a:rPr lang="pl-PL" sz="2200" dirty="0"/>
              <a:t>:</a:t>
            </a:r>
          </a:p>
          <a:p>
            <a:pPr>
              <a:defRPr/>
            </a:pPr>
            <a:endParaRPr lang="pl-PL" sz="2200" dirty="0"/>
          </a:p>
          <a:p>
            <a:pPr algn="ctr">
              <a:defRPr/>
            </a:pPr>
            <a:r>
              <a:rPr lang="pl-PL" sz="2200" dirty="0"/>
              <a:t>Kapitał społeczny - </a:t>
            </a:r>
            <a:r>
              <a:rPr lang="pl-PL" sz="2200" b="1" dirty="0"/>
              <a:t>wiążący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dotyczy więzi pomiędzy członkami jednej grupy społecznej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charakter ochronny - wzrost poczucia przynależności do wąskich grup osób, zwykle rodziny lub najbliższych przyjaciół</a:t>
            </a:r>
          </a:p>
          <a:p>
            <a:pPr algn="ctr">
              <a:defRPr/>
            </a:pPr>
            <a:endParaRPr lang="pl-PL" sz="2200" dirty="0"/>
          </a:p>
          <a:p>
            <a:pPr algn="ctr">
              <a:defRPr/>
            </a:pPr>
            <a:r>
              <a:rPr lang="pl-PL" sz="2200" dirty="0"/>
              <a:t>Kapitał społeczny – </a:t>
            </a:r>
            <a:r>
              <a:rPr lang="pl-PL" sz="2200" b="1" dirty="0"/>
              <a:t>pomostowy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dotyczy więzi pomiędzy osobami należącymi do różnych społeczności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związki o zasięgu międzygrupowym</a:t>
            </a:r>
          </a:p>
          <a:p>
            <a:pPr>
              <a:defRPr/>
            </a:pPr>
            <a:endParaRPr lang="pl-PL" sz="2200" dirty="0"/>
          </a:p>
          <a:p>
            <a:pPr algn="ctr">
              <a:defRPr/>
            </a:pPr>
            <a:r>
              <a:rPr lang="pl-PL" sz="2200" dirty="0"/>
              <a:t>Oba typy w całkowicie odmienny sposób wpływają na rozwój społeczny i gospodarczy w układzie lokalnym.</a:t>
            </a:r>
          </a:p>
        </p:txBody>
      </p:sp>
    </p:spTree>
    <p:extLst>
      <p:ext uri="{BB962C8B-B14F-4D97-AF65-F5344CB8AC3E}">
        <p14:creationId xmlns:p14="http://schemas.microsoft.com/office/powerpoint/2010/main" val="200493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624417" y="499483"/>
            <a:ext cx="8307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Kapitał społeczny a kapitał ludzki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83118" y="1875391"/>
            <a:ext cx="113157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/>
              <a:t>Ka­pi­tał ludz­ki </a:t>
            </a:r>
            <a:r>
              <a:rPr lang="pl-PL" altLang="pl-PL" sz="1800" dirty="0"/>
              <a:t>zde­fi­nio­wa­ny zo­stał w OECD (Or­ga­ni­za­cji Współ­pra­cy Go­spo­dar­czej i Roz­wo­ju) jako „wie­dza, umie­jęt­no­ści, kom­pe­ten­cje i inne przy­mio­ty, któ­re mają jed­nost­ki a któ­re są od­po­wied­nie do da­nej ak­tyw­no­ści go­spo­dar­czej”. </a:t>
            </a:r>
            <a:r>
              <a:rPr lang="pl-PL" altLang="pl-PL" sz="1800" u="sng" dirty="0"/>
              <a:t>Dotyczy jednostek, odnosi się do cech, umiejętności, wiedzy.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We­dług de­fi­ni­cji OECD, </a:t>
            </a:r>
            <a:r>
              <a:rPr lang="pl-PL" altLang="pl-PL" sz="1800" b="1" dirty="0"/>
              <a:t>ka­pi­tał spo­łecz­ny </a:t>
            </a:r>
            <a:r>
              <a:rPr lang="pl-PL" altLang="pl-PL" sz="1800" dirty="0"/>
              <a:t>to „nor­my i re­la­cje spo­łecz­ne za­ko­rze­nio­ne w struk­tu­rach spo­łecz­nych, umoż­li­wia­ją­ce lu­dziom ko­or­dy­na­cję ich dzia­łań, by osią­gnąć po­żą­da­ne cele”. </a:t>
            </a:r>
            <a:r>
              <a:rPr lang="pl-PL" altLang="pl-PL" sz="1800" u="sng" dirty="0"/>
              <a:t>Dotyczy grup, odnosi się do relacji między ludźmi - jest zarówno zasobem społeczeństwa, </a:t>
            </a:r>
            <a:br>
              <a:rPr lang="pl-PL" altLang="pl-PL" sz="1800" u="sng" dirty="0"/>
            </a:br>
            <a:r>
              <a:rPr lang="pl-PL" altLang="pl-PL" sz="1800" u="sng" dirty="0"/>
              <a:t>jak i jednostek.</a:t>
            </a:r>
          </a:p>
        </p:txBody>
      </p:sp>
    </p:spTree>
    <p:extLst>
      <p:ext uri="{BB962C8B-B14F-4D97-AF65-F5344CB8AC3E}">
        <p14:creationId xmlns:p14="http://schemas.microsoft.com/office/powerpoint/2010/main" val="75794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624417" y="687318"/>
            <a:ext cx="8307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Kapitał społeczny a kapitał ludzki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83118" y="1557339"/>
            <a:ext cx="113157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„Wszystkie porównania wskazują, że im niżej rozwinięty kraj, tym większe znaczenie ma wzrost poziomu wykształcenia. Przez dwie ostatnie dekady Polacy wyprodukowali ogromne ilości tego kapitału. Ponad dwukrotnie zwiększyliśmy udział osób z wyższym wykształceniem wśród dorosłych Polaków. A pod względem odsetka studiującej młodzieży zbliżamy się do Stanów Zjednoczonych (...)</a:t>
            </a:r>
            <a:r>
              <a:rPr lang="pl-PL" altLang="pl-PL" sz="1800" b="1" dirty="0"/>
              <a:t> </a:t>
            </a:r>
            <a:r>
              <a:rPr lang="pl-PL" altLang="pl-PL" sz="1800" dirty="0"/>
              <a:t>Polacy w okresie transformacji zainwestowali bardzo dużo w kapitał ludzki. Kapitał społeczny pozostał natomiast w tym okresie na bardzo niskim, najniższym w Europie poziomie. Głównym zatem źródłem rozwoju ekonomicznego Polski w minionych 20 latach był kapitał ludzki. Bez inwestycji w kapitał społeczny szanse dalszego rozwoju ekonomicznego Polski są bardzo małe”.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		</a:t>
            </a:r>
            <a:r>
              <a:rPr lang="pl-PL" altLang="pl-PL" sz="1800" b="1" dirty="0"/>
              <a:t> 		Prof. Józef Czapiński</a:t>
            </a:r>
            <a:endParaRPr lang="pl-PL" altLang="pl-PL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u="sng" dirty="0"/>
          </a:p>
        </p:txBody>
      </p:sp>
    </p:spTree>
    <p:extLst>
      <p:ext uri="{BB962C8B-B14F-4D97-AF65-F5344CB8AC3E}">
        <p14:creationId xmlns:p14="http://schemas.microsoft.com/office/powerpoint/2010/main" val="178519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624417" y="778648"/>
            <a:ext cx="8307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Kapitał społeczny a kapitał ludzki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83117" y="1557338"/>
            <a:ext cx="1108921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dirty="0">
                <a:latin typeface="Calibri" pitchFamily="34" charset="0"/>
              </a:rPr>
              <a:t>Bardzo ważne jest wzajemne odziaływanie obu typów kapitału na siebie, które powinno polegać na wzajemnym stymulowaniu do rozwoju. </a:t>
            </a:r>
          </a:p>
        </p:txBody>
      </p:sp>
    </p:spTree>
    <p:extLst>
      <p:ext uri="{BB962C8B-B14F-4D97-AF65-F5344CB8AC3E}">
        <p14:creationId xmlns:p14="http://schemas.microsoft.com/office/powerpoint/2010/main" val="354828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47541" y="687080"/>
            <a:ext cx="6096000" cy="51860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200" b="1" dirty="0"/>
              <a:t>Czym są kompetencje?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2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200" b="1" dirty="0"/>
              <a:t>Wiedza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2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200" b="1" dirty="0"/>
              <a:t>Umiejętności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2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200" b="1" dirty="0"/>
              <a:t>Postawy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32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200" b="1" u="sng" dirty="0">
                <a:latin typeface="Calibri" pitchFamily="34" charset="0"/>
              </a:rPr>
              <a:t>kompetencje i kwalifikacje = kapitał ludzki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</p:txBody>
      </p:sp>
    </p:spTree>
    <p:extLst>
      <p:ext uri="{BB962C8B-B14F-4D97-AF65-F5344CB8AC3E}">
        <p14:creationId xmlns:p14="http://schemas.microsoft.com/office/powerpoint/2010/main" val="405123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1362381" y="653223"/>
            <a:ext cx="728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 dirty="0"/>
              <a:t>Kapitał społeczny a edukacja</a:t>
            </a:r>
          </a:p>
        </p:txBody>
      </p:sp>
      <p:sp>
        <p:nvSpPr>
          <p:cNvPr id="8" name="Prostokąt 3"/>
          <p:cNvSpPr>
            <a:spLocks noChangeArrowheads="1"/>
          </p:cNvSpPr>
          <p:nvPr/>
        </p:nvSpPr>
        <p:spPr bwMode="auto">
          <a:xfrm>
            <a:off x="624417" y="1997076"/>
            <a:ext cx="10464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"/>
              </a:rPr>
              <a:t>„Dziś polska szkoła funkcjonuje w sposób utrwalający nasz patologiczny indywidualizm. Wszystkie zadania zlecane są pojedynczym uczniom. Tak się hoduje patologicznych indywidualistów niezdolnych do kooperowania”.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"/>
              </a:rPr>
              <a:t>					</a:t>
            </a:r>
            <a:r>
              <a:rPr lang="pl-PL" altLang="pl-PL" sz="2000" dirty="0">
                <a:latin typeface="Calibri  "/>
              </a:rPr>
              <a:t>Prof. Józef Czapiński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"/>
              </a:rPr>
              <a:t>Obecni uczniowie gimnazjów za 3-5 lat będą głosować </a:t>
            </a:r>
            <a:br>
              <a:rPr lang="pl-PL" altLang="pl-PL" sz="2200" dirty="0">
                <a:latin typeface="Calibri  "/>
              </a:rPr>
            </a:br>
            <a:r>
              <a:rPr lang="pl-PL" altLang="pl-PL" sz="2200" dirty="0">
                <a:latin typeface="Calibri  "/>
              </a:rPr>
              <a:t>w wyborach, a wielu z nich będzie szukać pierwszej pracy…</a:t>
            </a:r>
          </a:p>
        </p:txBody>
      </p:sp>
    </p:spTree>
    <p:extLst>
      <p:ext uri="{BB962C8B-B14F-4D97-AF65-F5344CB8AC3E}">
        <p14:creationId xmlns:p14="http://schemas.microsoft.com/office/powerpoint/2010/main" val="81348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548806"/>
            <a:ext cx="11518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Kapitał społeczny a edukacja </a:t>
            </a:r>
            <a:endParaRPr lang="pl-PL" altLang="pl-PL" sz="2800" dirty="0"/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620184" y="1484314"/>
            <a:ext cx="1123314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" pitchFamily="34" charset="0"/>
              </a:rPr>
              <a:t>W aspekcie zbiorowości: </a:t>
            </a:r>
            <a:r>
              <a:rPr lang="pl-PL" altLang="pl-PL" sz="2200" b="1" dirty="0">
                <a:latin typeface="Calibri" pitchFamily="34" charset="0"/>
              </a:rPr>
              <a:t>Silna społeczność = lepsze średnie wyniki edukacyjne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" pitchFamily="34" charset="0"/>
              </a:rPr>
              <a:t>W aspekcie indywidualnym: </a:t>
            </a:r>
            <a:r>
              <a:rPr lang="pl-PL" altLang="pl-PL" sz="2200" b="1" dirty="0">
                <a:latin typeface="Calibri" pitchFamily="34" charset="0"/>
              </a:rPr>
              <a:t>Lepsze indywidualne sieci społeczne = lepsze indywidualne wyniki edukacyjne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" pitchFamily="34" charset="0"/>
              </a:rPr>
              <a:t>W aspekcie zbiorowości </a:t>
            </a:r>
            <a:r>
              <a:rPr lang="pl-PL" altLang="pl-PL" sz="2200" b="1" dirty="0">
                <a:latin typeface="Calibri" pitchFamily="34" charset="0"/>
              </a:rPr>
              <a:t>Lepsze wyniki = lepsza wspólnota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" pitchFamily="34" charset="0"/>
              </a:rPr>
              <a:t>W aspekcie indywidualnym </a:t>
            </a:r>
            <a:r>
              <a:rPr lang="pl-PL" altLang="pl-PL" sz="2200" b="1" dirty="0">
                <a:latin typeface="Calibri" pitchFamily="34" charset="0"/>
              </a:rPr>
              <a:t>Lepsze wyniki indywidualne = większa szansa na zbudowanie efektywnych indywidualnych sieci społecznych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Calibri" pitchFamily="34" charset="0"/>
              </a:rPr>
              <a:t>(Piotr Mikiewicz, Dolnośląskie Centrum Innowacji Edukacyjnych, Dolnośląska Szkoła Wyższa)</a:t>
            </a:r>
            <a:r>
              <a:rPr lang="pl-PL" altLang="pl-PL" sz="1200" b="1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89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4434" y="379536"/>
            <a:ext cx="11518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Kapitał społeczny – w relacjach JST - szkoła</a:t>
            </a:r>
          </a:p>
        </p:txBody>
      </p:sp>
      <p:pic>
        <p:nvPicPr>
          <p:cNvPr id="8" name="Współpracujemy – wyrównujemy szanse – budujemy wspólnotę Full HD1920x108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32" y="1059202"/>
            <a:ext cx="9864385" cy="41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3"/>
          <p:cNvSpPr>
            <a:spLocks noChangeArrowheads="1"/>
          </p:cNvSpPr>
          <p:nvPr/>
        </p:nvSpPr>
        <p:spPr bwMode="auto">
          <a:xfrm>
            <a:off x="527051" y="5251451"/>
            <a:ext cx="94085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u="sng" dirty="0">
                <a:hlinkClick r:id="rId9"/>
              </a:rPr>
              <a:t>https://www.youtube.com/watch?v=qhiGSSvkfvk&amp;index=2&amp;list=PLSHIqPCSNDscHEf5-JEvJ4vGz00DdLSvv</a:t>
            </a:r>
            <a:r>
              <a:rPr lang="pl-PL" alt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5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513841"/>
            <a:ext cx="11518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Rola  i zadania samorządu w kształtowaniu obu typów kapitału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(edukacja włączająca jako przykład budowania kapitału społecznego w edukacji)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479424" y="2019720"/>
            <a:ext cx="112331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itchFamily="34" charset="0"/>
              </a:rPr>
              <a:t>Tworzenie inicjatyw edukacyjnych otwartych na społeczność – uczynienie ze szkoły przestrzeni zdarzeń społecznych, dzięki czemu możliwe jest budowanie więzi społecznych między rodzicami i innymi osobami z zaangażowanymi w procesy </a:t>
            </a:r>
            <a:r>
              <a:rPr lang="pl-PL" altLang="pl-PL" sz="2400" dirty="0" err="1">
                <a:latin typeface="Calibri" pitchFamily="34" charset="0"/>
              </a:rPr>
              <a:t>okołoedukacyjne</a:t>
            </a:r>
            <a:r>
              <a:rPr lang="pl-PL" altLang="pl-PL" sz="2400" dirty="0">
                <a:latin typeface="Calibri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9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872518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Kapitał społeczny a edukacja </a:t>
            </a:r>
            <a:br>
              <a:rPr lang="pl-PL" altLang="pl-PL" sz="2800" b="1" dirty="0">
                <a:latin typeface="Calibri  "/>
              </a:rPr>
            </a:br>
            <a:r>
              <a:rPr lang="pl-PL" altLang="pl-PL" sz="2800" b="1" dirty="0">
                <a:latin typeface="Calibri  "/>
              </a:rPr>
              <a:t>- kompetencje kluczowe</a:t>
            </a:r>
            <a:endParaRPr lang="pl-PL" altLang="pl-PL" sz="2800" dirty="0"/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618066" y="2072704"/>
            <a:ext cx="1123315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Calibri  "/>
              </a:rPr>
              <a:t>Kompetencje kluczowe - połączenie </a:t>
            </a:r>
            <a:r>
              <a:rPr lang="pl-PL" altLang="pl-PL" sz="1800" b="1" dirty="0">
                <a:latin typeface="Calibri  "/>
              </a:rPr>
              <a:t>wiedzy, umiejętności i postaw </a:t>
            </a:r>
            <a:r>
              <a:rPr lang="pl-PL" altLang="pl-PL" sz="1800" dirty="0">
                <a:latin typeface="Calibri  "/>
              </a:rPr>
              <a:t>odpowiednich do sytuacji: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1.porozumiewanie się w języku ojczystym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2.porozumiewanie się w językach obcych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3.kompetencje matematyczne i podstawowe kompetencje naukowo-techniczne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4.kompetencje informatyczne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5.umiejętność uczenia się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6.kompetencje społeczne i obywatelskie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7.poczucie inicjatywy i przedsiębiorczość</a:t>
            </a:r>
            <a:r>
              <a:rPr lang="pl-PL" altLang="pl-PL" sz="18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8.świadomość i ekspresja kulturowa</a:t>
            </a:r>
            <a:r>
              <a:rPr lang="pl-PL" altLang="pl-PL" sz="1800" dirty="0">
                <a:latin typeface="Calibri  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Calibri  "/>
              </a:rPr>
              <a:t>Rada i Parlament Europejski (18 grudnia 2006 r.) - europejskie ramy kompetencji kluczowych w procesie uczenia się przez całe życie. </a:t>
            </a:r>
          </a:p>
        </p:txBody>
      </p:sp>
    </p:spTree>
    <p:extLst>
      <p:ext uri="{BB962C8B-B14F-4D97-AF65-F5344CB8AC3E}">
        <p14:creationId xmlns:p14="http://schemas.microsoft.com/office/powerpoint/2010/main" val="18835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0201" y="806091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8084" y="1918815"/>
            <a:ext cx="11521017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/>
              <a:t>Polityka edukacyjna </a:t>
            </a:r>
            <a:r>
              <a:rPr lang="pl-PL" sz="2000" dirty="0"/>
              <a:t>– odpowiedzialność za jej realizację spoczywa na różnych organach i instytucjach władzy publicznej, zarówno samorządu,  jak i Państwa, a także jednostek niepublicznych.</a:t>
            </a:r>
          </a:p>
          <a:p>
            <a:pPr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Szkoły, Uczelnie – publiczne, prywatne…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Gminy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Powiaty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Województwa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Kuratoria oświaty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ODN-y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MEN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…………. </a:t>
            </a:r>
          </a:p>
        </p:txBody>
      </p:sp>
    </p:spTree>
    <p:extLst>
      <p:ext uri="{BB962C8B-B14F-4D97-AF65-F5344CB8AC3E}">
        <p14:creationId xmlns:p14="http://schemas.microsoft.com/office/powerpoint/2010/main" val="241831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575469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334434" y="1493839"/>
            <a:ext cx="115210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/>
              <a:t>Polityka rynku pracy </a:t>
            </a:r>
            <a:r>
              <a:rPr lang="pl-PL" altLang="pl-PL" sz="2000" dirty="0"/>
              <a:t>- zestawy działań korygujących mechanizmy rynkowe, zmierzających do poprawy sytuacji nierównowagi na tym rynku.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/>
              <a:t>Aktywna polityka rynku pracy</a:t>
            </a:r>
            <a:r>
              <a:rPr lang="pl-PL" altLang="pl-PL" sz="2000" dirty="0"/>
              <a:t> - działania mające na celu zwiększanie zatrudnienia i redukcję bezrobocia poprzez poprawę szans znalezienia pracy przez osoby nimi objęte w drodze zwiększania popytu na pracę (subsydiowanie zatrudnienia, roboty publiczne), poprawę cech osób poszukujących pracy (szkolenia), a także usprawnienie przepływ informacji na rynku pracy (pośrednictwo pracy, doradztwo zawodowe). </a:t>
            </a:r>
          </a:p>
        </p:txBody>
      </p:sp>
    </p:spTree>
    <p:extLst>
      <p:ext uri="{BB962C8B-B14F-4D97-AF65-F5344CB8AC3E}">
        <p14:creationId xmlns:p14="http://schemas.microsoft.com/office/powerpoint/2010/main" val="155319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266591" y="500063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7"/>
          <p:cNvSpPr/>
          <p:nvPr/>
        </p:nvSpPr>
        <p:spPr>
          <a:xfrm>
            <a:off x="334434" y="1493838"/>
            <a:ext cx="11521017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/>
              <a:t>Polityka rynku pracy </a:t>
            </a:r>
            <a:r>
              <a:rPr lang="pl-PL" sz="2000" dirty="0"/>
              <a:t>– odpowiedzialność za jej realizację spoczywa głównie na organach i instytucjach władzy publicznej, zarówno samorządu, jak i Państwa.</a:t>
            </a:r>
          </a:p>
          <a:p>
            <a:pPr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(Gminy)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Powiaty (PUP, rady zatrudnienia, …)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Województwa (WUP, rady zatrudnienia…)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Organizacje pracodawców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Związki zawodowe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 err="1"/>
              <a:t>MRPiPS</a:t>
            </a:r>
            <a:r>
              <a:rPr lang="pl-PL" sz="2000" dirty="0"/>
              <a:t> i agencje rządowe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41686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266591" y="627284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334434" y="1827793"/>
            <a:ext cx="1152101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itchFamily="34" charset="0"/>
              </a:rPr>
              <a:t>Narzędzia aktywnej polityki rynku pracy </a:t>
            </a: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to przede wszystkim: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pośrednictwo pracy,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informacja (w tym analizy rynku pracy),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poradnictwo, doradztwo zawodowe,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szkolenia i wszelkie inne formy podnoszenia kwalifikacji,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subsydiowanie zatrudnienia,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staże,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dotacje/pożyczki na uruchamianie działalności gospodarczej,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stymulowanie mobilności przestrzennej,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itchFamily="34" charset="0"/>
              </a:rPr>
              <a:t>• asystowanie w poszukiwaniu pracy i w pierwszym okresie zatrudnienia.</a:t>
            </a:r>
          </a:p>
        </p:txBody>
      </p:sp>
    </p:spTree>
    <p:extLst>
      <p:ext uri="{BB962C8B-B14F-4D97-AF65-F5344CB8AC3E}">
        <p14:creationId xmlns:p14="http://schemas.microsoft.com/office/powerpoint/2010/main" val="2649707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658163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7"/>
          <p:cNvSpPr/>
          <p:nvPr/>
        </p:nvSpPr>
        <p:spPr>
          <a:xfrm>
            <a:off x="381001" y="1852893"/>
            <a:ext cx="1123315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pl-PL" altLang="pl-PL" dirty="0"/>
              <a:t>Historia z życia:</a:t>
            </a:r>
          </a:p>
          <a:p>
            <a:pPr lvl="1" eaLnBrk="1" hangingPunct="1">
              <a:defRPr/>
            </a:pPr>
            <a:endParaRPr lang="pl-PL" altLang="pl-PL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2010 rok: Staś kończy szkołę podstawową i rozpoczyna naukę w gminnym gimnazjum </a:t>
            </a:r>
          </a:p>
          <a:p>
            <a:pPr lvl="1" eaLnBrk="1" hangingPunct="1">
              <a:defRPr/>
            </a:pPr>
            <a:endParaRPr lang="pl-PL" altLang="pl-PL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2013 rok: Stachu kończy naukę w gimnazjum i wybiera liceum ekonomiczne w najbliższej szkole prowadzonej przez powiat</a:t>
            </a:r>
          </a:p>
          <a:p>
            <a:pPr lvl="1" eaLnBrk="1" hangingPunct="1">
              <a:defRPr/>
            </a:pPr>
            <a:endParaRPr lang="pl-PL" altLang="pl-PL" dirty="0"/>
          </a:p>
          <a:p>
            <a:pPr marL="628650" lvl="1" indent="-171450" eaLnBrk="1" hangingPunct="1">
              <a:buFontTx/>
              <a:buChar char="-"/>
              <a:defRPr/>
            </a:pPr>
            <a:r>
              <a:rPr lang="pl-PL" altLang="pl-PL" dirty="0"/>
              <a:t>w gminnym gimnazjum nie było doradcy zawodowego, więc Stachu wybrał tę samą szkołę, którą wybrali jego koledzy z klasy</a:t>
            </a:r>
          </a:p>
          <a:p>
            <a:pPr lvl="1" eaLnBrk="1" hangingPunct="1">
              <a:defRPr/>
            </a:pPr>
            <a:r>
              <a:rPr lang="pl-PL" altLang="pl-PL" dirty="0"/>
              <a:t>(do szkoły będzie miał blisko, choć mógł pójść do dobrego liceum w mieście oddalonym o 50 km – ale: po pierwsze trzeba się uczyć, a po drugie daleko do mamy i kolegów…)</a:t>
            </a:r>
          </a:p>
          <a:p>
            <a:pPr lvl="1" eaLnBrk="1" hangingPunct="1">
              <a:defRPr/>
            </a:pPr>
            <a:r>
              <a:rPr lang="pl-PL" altLang="pl-PL" dirty="0"/>
              <a:t>- mógł zostać jeszcze mechanikiem po technikum, albo fryzjerem lub sprzedawcą po szkole zawodowej – w ofercie powiatowej szkoły innych opcji już brakowało…</a:t>
            </a:r>
          </a:p>
          <a:p>
            <a:pPr>
              <a:defRPr/>
            </a:pPr>
            <a:endParaRPr lang="pl-PL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295877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pic>
        <p:nvPicPr>
          <p:cNvPr id="7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63" y="832586"/>
            <a:ext cx="6022304" cy="507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701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658163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7"/>
          <p:cNvSpPr/>
          <p:nvPr/>
        </p:nvSpPr>
        <p:spPr>
          <a:xfrm>
            <a:off x="478366" y="1991554"/>
            <a:ext cx="11233151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2016 rok: Stanisław zdaje maturę, ale wyniki ma słabe, więc dostaje się jedynie na studia w lokalnej szkole wyższej (publicznej) na kierunek „marketing i zarządzanie”</a:t>
            </a:r>
          </a:p>
          <a:p>
            <a:pPr lvl="1" eaLnBrk="1" hangingPunct="1">
              <a:defRPr/>
            </a:pPr>
            <a:endParaRPr lang="pl-PL" altLang="pl-PL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2019 rok: Stanisław kończy licencjat…</a:t>
            </a:r>
          </a:p>
          <a:p>
            <a:pPr lvl="1" eaLnBrk="1" hangingPunct="1">
              <a:defRPr/>
            </a:pPr>
            <a:endParaRPr lang="pl-PL" altLang="pl-PL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… 2022 rok, a Stachu wciąż nie znajduje pracy w wyuczonej profesji… ma już dość pracy dorywczej na czarno… a poza tym nie opłaca się pracować, bo zasiłek z GOPS-u przepadnie  </a:t>
            </a:r>
            <a:br>
              <a:rPr lang="pl-PL" altLang="pl-PL" dirty="0"/>
            </a:br>
            <a:endParaRPr lang="pl-PL" altLang="pl-PL" dirty="0"/>
          </a:p>
          <a:p>
            <a:pPr lvl="1" eaLnBrk="1" hangingPunct="1">
              <a:defRPr/>
            </a:pPr>
            <a:r>
              <a:rPr lang="pl-PL" altLang="pl-PL" b="1" dirty="0"/>
              <a:t>Gdzie popełniono błędy?</a:t>
            </a:r>
          </a:p>
          <a:p>
            <a:pPr>
              <a:defRPr/>
            </a:pPr>
            <a:endParaRPr lang="pl-PL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239049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36550" y="658163"/>
            <a:ext cx="11518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Polityka edukacyjna i polityka rynku pracy </a:t>
            </a:r>
            <a:br>
              <a:rPr lang="pl-PL" altLang="pl-PL" sz="2800" b="1" dirty="0"/>
            </a:br>
            <a:r>
              <a:rPr lang="pl-PL" altLang="pl-PL" sz="2800" b="1" dirty="0"/>
              <a:t>w samorządzie gminnym/powiatowym</a:t>
            </a:r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618067" y="1514476"/>
            <a:ext cx="11233151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l-PL" altLang="pl-PL" sz="3000" b="1" dirty="0">
                <a:latin typeface="Calibri" pitchFamily="34" charset="0"/>
              </a:rPr>
              <a:t>Jakie dobre i złe praktyki w samorządach znamy?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14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12696" y="2304083"/>
            <a:ext cx="1151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276194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 </a:t>
            </a:r>
            <a:r>
              <a:rPr lang="pl-PL" sz="4000" b="1" dirty="0"/>
              <a:t>Edukacja siłą napędową rozwoju gminy/powiatu </a:t>
            </a:r>
            <a:br>
              <a:rPr lang="pl-PL" sz="4000" b="1" dirty="0"/>
            </a:br>
            <a:br>
              <a:rPr lang="pl-PL" sz="4000" b="1" dirty="0"/>
            </a:br>
            <a:br>
              <a:rPr lang="pl-PL" sz="2000" b="1" dirty="0"/>
            </a:br>
            <a:r>
              <a:rPr lang="pl-PL" sz="2000" dirty="0"/>
              <a:t>Część II: Znaczenie kompetencji kluczowych dla rozwoju lokalnego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</p:spTree>
    <p:extLst>
      <p:ext uri="{BB962C8B-B14F-4D97-AF65-F5344CB8AC3E}">
        <p14:creationId xmlns:p14="http://schemas.microsoft.com/office/powerpoint/2010/main" val="154130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17500" y="908051"/>
            <a:ext cx="1154006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 "/>
              </a:rPr>
              <a:t>Przykłady wsparcia polityki edukacyjnej/polityki rynku pracy poprzez działania obywatelskie…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200" b="1" dirty="0">
              <a:latin typeface="Calibri   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200" b="1" dirty="0">
              <a:latin typeface="Calibri   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</a:rPr>
              <a:t>Ćwiczenie dla 2 grup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200" b="1" dirty="0">
              <a:latin typeface="Calibri   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  <a:sym typeface="Symbol" pitchFamily="18" charset="2"/>
              </a:rPr>
              <a:t> </a:t>
            </a:r>
            <a:r>
              <a:rPr lang="pl-PL" altLang="pl-PL" sz="2400" dirty="0">
                <a:latin typeface="Calibri   "/>
              </a:rPr>
              <a:t>Problem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   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  <a:sym typeface="Symbol" pitchFamily="18" charset="2"/>
              </a:rPr>
              <a:t> </a:t>
            </a:r>
            <a:r>
              <a:rPr lang="pl-PL" altLang="pl-PL" sz="2400" dirty="0">
                <a:latin typeface="Calibri   "/>
              </a:rPr>
              <a:t>Rozwiązanie</a:t>
            </a:r>
          </a:p>
        </p:txBody>
      </p:sp>
    </p:spTree>
    <p:extLst>
      <p:ext uri="{BB962C8B-B14F-4D97-AF65-F5344CB8AC3E}">
        <p14:creationId xmlns:p14="http://schemas.microsoft.com/office/powerpoint/2010/main" val="2662603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6"/>
          <p:cNvSpPr/>
          <p:nvPr/>
        </p:nvSpPr>
        <p:spPr>
          <a:xfrm>
            <a:off x="670985" y="836614"/>
            <a:ext cx="10850033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latin typeface="Calibri" panose="020F0502020204030204" pitchFamily="34" charset="0"/>
              </a:rPr>
              <a:t>Bilans Kapitału Ludzkiego 2015:</a:t>
            </a:r>
          </a:p>
          <a:p>
            <a:pPr algn="ctr">
              <a:defRPr/>
            </a:pPr>
            <a:endParaRPr lang="pl-PL" sz="2000" b="1" dirty="0"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</a:rPr>
              <a:t>ok. 75% pracodawców ma problem z rekrutacją pracowników,</a:t>
            </a:r>
          </a:p>
          <a:p>
            <a:pPr algn="ctr"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</a:rPr>
              <a:t>pracodawcy wskazują na </a:t>
            </a:r>
            <a:r>
              <a:rPr lang="pl-PL" sz="2000" u="sng" dirty="0">
                <a:latin typeface="Calibri" panose="020F0502020204030204" pitchFamily="34" charset="0"/>
              </a:rPr>
              <a:t>3 kategorie kompetencji</a:t>
            </a:r>
            <a:r>
              <a:rPr lang="pl-PL" sz="2000" dirty="0">
                <a:latin typeface="Calibri" panose="020F0502020204030204" pitchFamily="34" charset="0"/>
              </a:rPr>
              <a:t>, których oczekują od pracowników:</a:t>
            </a:r>
          </a:p>
          <a:p>
            <a:pPr marL="285750" indent="-285750">
              <a:buFontTx/>
              <a:buChar char="-"/>
              <a:defRPr/>
            </a:pPr>
            <a:r>
              <a:rPr lang="pl-PL" sz="2000" b="1" dirty="0" err="1">
                <a:latin typeface="Calibri" panose="020F0502020204030204" pitchFamily="34" charset="0"/>
              </a:rPr>
              <a:t>samoorganizacyjne</a:t>
            </a:r>
            <a:r>
              <a:rPr lang="pl-PL" sz="2000" dirty="0">
                <a:latin typeface="Calibri" panose="020F0502020204030204" pitchFamily="34" charset="0"/>
              </a:rPr>
              <a:t> (zarządzanie czasem, samodzielność, podejmowanie decyzji i przejawianie inicjatywy, odporność na stres i chęć do pracy), 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sz="2000" b="1" dirty="0">
                <a:latin typeface="Calibri" panose="020F0502020204030204" pitchFamily="34" charset="0"/>
              </a:rPr>
              <a:t>zawodowe</a:t>
            </a:r>
            <a:r>
              <a:rPr lang="pl-PL" sz="2000" dirty="0">
                <a:latin typeface="Calibri" panose="020F0502020204030204" pitchFamily="34" charset="0"/>
              </a:rPr>
              <a:t> (ściśle związane z zadaniami na danym stanowisku)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l-PL" sz="2000" b="1" dirty="0">
                <a:latin typeface="Calibri" panose="020F0502020204030204" pitchFamily="34" charset="0"/>
              </a:rPr>
              <a:t>interpersonalne</a:t>
            </a:r>
            <a:r>
              <a:rPr lang="pl-PL" sz="2000" dirty="0">
                <a:latin typeface="Calibri" panose="020F0502020204030204" pitchFamily="34" charset="0"/>
              </a:rPr>
              <a:t> (umiejętność kontaktowania się z ludźmi, bycia komunikatywnym, współpracy w grupie, a także rozwiązywania konfliktów międzyludzkich),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6"/>
          <p:cNvSpPr/>
          <p:nvPr/>
        </p:nvSpPr>
        <p:spPr>
          <a:xfrm>
            <a:off x="1007533" y="1264783"/>
            <a:ext cx="10369551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200" b="1" dirty="0">
                <a:latin typeface="Calibri" panose="020F0502020204030204" pitchFamily="34" charset="0"/>
              </a:rPr>
              <a:t>Bilans Kapitału Ludzkiego 2015:</a:t>
            </a:r>
          </a:p>
          <a:p>
            <a:pPr algn="ctr">
              <a:defRPr/>
            </a:pPr>
            <a:endParaRPr lang="pl-PL" sz="22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niemożliwe jest idealne dopasowanie popytu i podaży na pracowników,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na polskim rynku pracy brakuje zarówno wykwalifikowanych pracowników umysłowych (specjalistów), jak i fizycznych (robotników, operatorów i monterów),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w przypadku specjalistów problemem są koszty i czas potrzebny na kształcenie (np. lekarzy, informatyków); niewiele korzystniej jest w przypadku pracowników fizycznych.</a:t>
            </a:r>
          </a:p>
        </p:txBody>
      </p:sp>
    </p:spTree>
    <p:extLst>
      <p:ext uri="{BB962C8B-B14F-4D97-AF65-F5344CB8AC3E}">
        <p14:creationId xmlns:p14="http://schemas.microsoft.com/office/powerpoint/2010/main" val="1978330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6"/>
          <p:cNvSpPr/>
          <p:nvPr/>
        </p:nvSpPr>
        <p:spPr>
          <a:xfrm>
            <a:off x="704740" y="1905029"/>
            <a:ext cx="104648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latin typeface="Calibri" panose="020F0502020204030204" pitchFamily="34" charset="0"/>
              </a:rPr>
              <a:t>	</a:t>
            </a:r>
            <a:endParaRPr lang="pl-PL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w Unii Europejskiej stopa bezrobocia – mimo spadku – przekracza 21%,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Polska sytuuje się w połowie stawki (20,8%) – trend korzystny dzięki rozwojowi gospodarczemu, ale bardzo duże zróżnicowanie regionalne,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w Polsce rośnie odsetek </a:t>
            </a:r>
            <a:r>
              <a:rPr lang="pl-PL" sz="2200" dirty="0" err="1">
                <a:latin typeface="Calibri" panose="020F0502020204030204" pitchFamily="34" charset="0"/>
              </a:rPr>
              <a:t>NEET’s</a:t>
            </a:r>
            <a:r>
              <a:rPr lang="pl-PL" sz="2200" dirty="0">
                <a:latin typeface="Calibri" panose="020F0502020204030204" pitchFamily="34" charset="0"/>
              </a:rPr>
              <a:t>, czyli skrajnie biernych między 18 a 24 r. ż. (z 13,8% do 16,4% między 2009 a 2013),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migracje zdolnych z prowincji do ośrodków rozwoju (wysysanie kapitału ludzkiego) – efekt Św. Mateusza.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1524000" y="923787"/>
            <a:ext cx="7223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/>
              <a:t>Osoby młode na rynku pracy</a:t>
            </a:r>
          </a:p>
        </p:txBody>
      </p:sp>
    </p:spTree>
    <p:extLst>
      <p:ext uri="{BB962C8B-B14F-4D97-AF65-F5344CB8AC3E}">
        <p14:creationId xmlns:p14="http://schemas.microsoft.com/office/powerpoint/2010/main" val="4248602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5600" y="836613"/>
          <a:ext cx="11480800" cy="446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Organizacja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pracy wczoraj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Organizacja pracy dziś</a:t>
                      </a: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8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Zadania wyznaczone poprzez stanowisko</a:t>
                      </a: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Potrzeba</a:t>
                      </a:r>
                      <a:r>
                        <a:rPr lang="pl-PL" sz="1700" b="1" baseline="0" dirty="0">
                          <a:solidFill>
                            <a:srgbClr val="990000"/>
                          </a:solidFill>
                        </a:rPr>
                        <a:t> łączenia różnych kompetencji, niezależnie od stanowiska</a:t>
                      </a:r>
                      <a:endParaRPr lang="pl-PL" sz="1700" b="1" dirty="0">
                        <a:solidFill>
                          <a:srgbClr val="990000"/>
                        </a:solidFill>
                      </a:endParaRPr>
                    </a:p>
                  </a:txBody>
                  <a:tcPr marL="121935" marR="121935" marT="45719" marB="45719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Struktura pionowa (hierarchiczna)</a:t>
                      </a: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Struktura pozioma (sieć)</a:t>
                      </a: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Lider - decydent</a:t>
                      </a: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Lider – </a:t>
                      </a:r>
                      <a:r>
                        <a:rPr lang="pl-PL" sz="1700" b="1" dirty="0" err="1">
                          <a:solidFill>
                            <a:srgbClr val="990000"/>
                          </a:solidFill>
                        </a:rPr>
                        <a:t>coach</a:t>
                      </a:r>
                      <a:endParaRPr lang="pl-PL" sz="1700" b="1" dirty="0">
                        <a:solidFill>
                          <a:srgbClr val="990000"/>
                        </a:solidFill>
                      </a:endParaRP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Polecenia, dyrektywy</a:t>
                      </a: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Własna inicjatywa, przedsiębiorczość</a:t>
                      </a: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73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Motywacja zewnętrzna (kary</a:t>
                      </a:r>
                      <a:r>
                        <a:rPr lang="pl-PL" sz="1700" b="1" baseline="0" dirty="0">
                          <a:solidFill>
                            <a:srgbClr val="990000"/>
                          </a:solidFill>
                        </a:rPr>
                        <a:t> i nagrody, oceny)</a:t>
                      </a:r>
                      <a:endParaRPr lang="pl-PL" sz="1700" b="1" dirty="0">
                        <a:solidFill>
                          <a:srgbClr val="990000"/>
                        </a:solidFill>
                      </a:endParaRP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Motywacja wewnętrzna (samorealizacja, pasja, satysfakcja</a:t>
                      </a:r>
                      <a:r>
                        <a:rPr lang="pl-PL" sz="1700" b="1" baseline="0" dirty="0">
                          <a:solidFill>
                            <a:srgbClr val="990000"/>
                          </a:solidFill>
                        </a:rPr>
                        <a:t> z pracy)</a:t>
                      </a:r>
                      <a:endParaRPr lang="pl-PL" sz="1700" b="1" dirty="0">
                        <a:solidFill>
                          <a:srgbClr val="990000"/>
                        </a:solidFill>
                      </a:endParaRP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Podporządkowanie</a:t>
                      </a: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Samodzielność</a:t>
                      </a: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Rywalizacja</a:t>
                      </a: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Współpraca</a:t>
                      </a: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33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Plan,</a:t>
                      </a:r>
                      <a:r>
                        <a:rPr lang="pl-PL" sz="1700" b="1" baseline="0" dirty="0">
                          <a:solidFill>
                            <a:srgbClr val="990000"/>
                          </a:solidFill>
                        </a:rPr>
                        <a:t> schemat</a:t>
                      </a:r>
                      <a:endParaRPr lang="pl-PL" sz="1700" b="1" dirty="0">
                        <a:solidFill>
                          <a:srgbClr val="990000"/>
                        </a:solidFill>
                      </a:endParaRPr>
                    </a:p>
                  </a:txBody>
                  <a:tcPr marL="121935" marR="1219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rgbClr val="990000"/>
                          </a:solidFill>
                        </a:rPr>
                        <a:t>Elastyczność</a:t>
                      </a:r>
                    </a:p>
                  </a:txBody>
                  <a:tcPr marL="121935" marR="121935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658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6"/>
          <p:cNvSpPr/>
          <p:nvPr/>
        </p:nvSpPr>
        <p:spPr>
          <a:xfrm>
            <a:off x="431801" y="1360451"/>
            <a:ext cx="11233151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/>
              <a:t>Zmiana modelu ścieżek zawodowych:</a:t>
            </a:r>
          </a:p>
          <a:p>
            <a:pPr algn="ctr">
              <a:defRPr/>
            </a:pPr>
            <a:endParaRPr lang="pl-PL" sz="2000" b="1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b="1" dirty="0" err="1"/>
              <a:t>destandaryzacja</a:t>
            </a:r>
            <a:r>
              <a:rPr lang="pl-PL" sz="2000" dirty="0"/>
              <a:t> (zmiany coraz bardziej różnorodne </a:t>
            </a:r>
            <a:br>
              <a:rPr lang="pl-PL" sz="2000" dirty="0"/>
            </a:br>
            <a:r>
              <a:rPr lang="pl-PL" sz="2000" dirty="0"/>
              <a:t>i nieprzewidywalne),</a:t>
            </a:r>
          </a:p>
          <a:p>
            <a:pPr algn="ctr">
              <a:defRPr/>
            </a:pPr>
            <a:r>
              <a:rPr lang="pl-PL" sz="2000" dirty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dynamizacja</a:t>
            </a:r>
            <a:r>
              <a:rPr lang="pl-PL" sz="2000" dirty="0"/>
              <a:t> (większa liczba wyzwań, znaczących zmian i zwrotów biograficznych: zmiany pracodawcy, zawodu lub miejsca zamieszkania),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b="1" dirty="0" err="1"/>
              <a:t>biografizacja</a:t>
            </a:r>
            <a:r>
              <a:rPr lang="pl-PL" sz="2000" b="1" dirty="0"/>
              <a:t> </a:t>
            </a:r>
            <a:r>
              <a:rPr lang="pl-PL" sz="2000" dirty="0"/>
              <a:t>(bardziej świadome kierowanie swoim życiem, podejmowanie decyzji na podstawie rozpoznania swoich preferencji, marzeń i możliwości, nie zaś na podstawie norm i standardowych ścieżek)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przejście do modelu otwartego kariery </a:t>
            </a:r>
            <a:r>
              <a:rPr lang="pl-PL" sz="2000" dirty="0"/>
              <a:t>(wolność i rozwój zamiast awansu oraz sukces i satysfakcja w aspekcie psychologicznym zamiast sukcesu finansowego).</a:t>
            </a:r>
          </a:p>
        </p:txBody>
      </p:sp>
    </p:spTree>
    <p:extLst>
      <p:ext uri="{BB962C8B-B14F-4D97-AF65-F5344CB8AC3E}">
        <p14:creationId xmlns:p14="http://schemas.microsoft.com/office/powerpoint/2010/main" val="101873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70491" y="1348659"/>
            <a:ext cx="86510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Calibri   "/>
              </a:rPr>
              <a:t>Marta i Sebastian Adamscy, rodzice sześcioletniego Jasia, żyją </a:t>
            </a:r>
            <a:br>
              <a:rPr lang="pl-PL" altLang="pl-PL" sz="2000" dirty="0">
                <a:latin typeface="Calibri   "/>
              </a:rPr>
            </a:br>
            <a:r>
              <a:rPr lang="pl-PL" altLang="pl-PL" sz="2000" dirty="0">
                <a:latin typeface="Calibri   "/>
              </a:rPr>
              <a:t>w miejskiej społeczności, w której istnieje tyle samo dobrych, co </a:t>
            </a:r>
            <a:br>
              <a:rPr lang="pl-PL" altLang="pl-PL" sz="2000" dirty="0">
                <a:latin typeface="Calibri   "/>
              </a:rPr>
            </a:br>
            <a:r>
              <a:rPr lang="pl-PL" altLang="pl-PL" sz="2000" dirty="0">
                <a:latin typeface="Calibri   "/>
              </a:rPr>
              <a:t>i złych zjawisk. Marta i Sebastian wspierają ideę publicznej edukacji i chcieliby, by ich sześcioletnie dziecko miało kontakty z dziećmi </a:t>
            </a:r>
            <a:br>
              <a:rPr lang="pl-PL" altLang="pl-PL" sz="2000" dirty="0">
                <a:latin typeface="Calibri   "/>
              </a:rPr>
            </a:br>
            <a:r>
              <a:rPr lang="pl-PL" altLang="pl-PL" sz="2000" dirty="0">
                <a:latin typeface="Calibri   "/>
              </a:rPr>
              <a:t>z różnych środowisk społecznych, na co jest szansa w szkole publicznej.</a:t>
            </a:r>
            <a:br>
              <a:rPr lang="pl-PL" altLang="pl-PL" sz="2000" dirty="0">
                <a:latin typeface="Calibri   "/>
              </a:rPr>
            </a:br>
            <a:endParaRPr lang="pl-PL" altLang="pl-PL" sz="2000" dirty="0">
              <a:latin typeface="Calibri   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Calibri   "/>
              </a:rPr>
              <a:t>Ale lokalna szkoła podstawowa to obraz bałaganu: nauczyciele są zdemoralizowani, farba schodzi ze ścian i nie ma pieniędzy na dodatkowe zajęcia pozalekcyjne lub nowe komputery. Martwiąc się o warunki do nauki dla swojego syna, Marta i Sebastian mają wybór. Mogą zabrać swoje dziecko z publicznej szkoły i posłać do prywatnej, lub też zostać i postarać się poprawić sytuację w szkole publicznej.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 "/>
              </a:rPr>
              <a:t>Co robić?</a:t>
            </a:r>
            <a:endParaRPr lang="pl-PL" altLang="pl-PL" sz="1100" dirty="0"/>
          </a:p>
        </p:txBody>
      </p:sp>
    </p:spTree>
    <p:extLst>
      <p:ext uri="{BB962C8B-B14F-4D97-AF65-F5344CB8AC3E}">
        <p14:creationId xmlns:p14="http://schemas.microsoft.com/office/powerpoint/2010/main" val="374156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958851" y="1628776"/>
            <a:ext cx="102743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dirty="0"/>
              <a:t>Aby skutecznie reagować na wyzwania rynku pracy, młodzi ludzie muszą być wyposażeni nie tylko </a:t>
            </a:r>
            <a:br>
              <a:rPr lang="pl-PL" altLang="pl-PL" sz="3600" dirty="0"/>
            </a:br>
            <a:r>
              <a:rPr lang="pl-PL" altLang="pl-PL" sz="3600" dirty="0"/>
              <a:t>w kapitał społeczny i intelektualny, ale także w </a:t>
            </a:r>
            <a:r>
              <a:rPr lang="pl-PL" altLang="pl-PL" sz="3600" b="1" dirty="0"/>
              <a:t>kompetencje kluczowe.</a:t>
            </a:r>
          </a:p>
        </p:txBody>
      </p:sp>
    </p:spTree>
    <p:extLst>
      <p:ext uri="{BB962C8B-B14F-4D97-AF65-F5344CB8AC3E}">
        <p14:creationId xmlns:p14="http://schemas.microsoft.com/office/powerpoint/2010/main" val="3831576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654051" y="1344157"/>
            <a:ext cx="115189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400" b="1" dirty="0"/>
              <a:t>Historia jednego dnia </a:t>
            </a:r>
            <a:br>
              <a:rPr lang="pl-PL" altLang="pl-PL" sz="3400" b="1" dirty="0"/>
            </a:br>
            <a:r>
              <a:rPr lang="pl-PL" altLang="pl-PL" sz="3400" b="1" dirty="0"/>
              <a:t>z życia Wójta (Starosty)…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400" b="1" dirty="0"/>
              <a:t>- czy i jak zastosuje 8 kompetencji kluczowych?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400" dirty="0"/>
              <a:t>(stworzenie historii przez grupy) </a:t>
            </a:r>
          </a:p>
        </p:txBody>
      </p:sp>
    </p:spTree>
    <p:extLst>
      <p:ext uri="{BB962C8B-B14F-4D97-AF65-F5344CB8AC3E}">
        <p14:creationId xmlns:p14="http://schemas.microsoft.com/office/powerpoint/2010/main" val="722598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Znalezione obrazy dla zapytania ranc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7" y="908367"/>
            <a:ext cx="8978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pole tekstowe 1"/>
          <p:cNvSpPr txBox="1">
            <a:spLocks noChangeArrowheads="1"/>
          </p:cNvSpPr>
          <p:nvPr/>
        </p:nvSpPr>
        <p:spPr bwMode="auto">
          <a:xfrm>
            <a:off x="5288996" y="5516564"/>
            <a:ext cx="2646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/>
              <a:t>Źródło: </a:t>
            </a:r>
            <a:r>
              <a:rPr lang="pl-PL" altLang="pl-PL" sz="1800">
                <a:hlinkClick r:id="rId3"/>
              </a:rPr>
              <a:t>http://www.se.pl</a:t>
            </a:r>
            <a:r>
              <a:rPr lang="pl-PL" altLang="pl-PL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406115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620184" y="1052513"/>
            <a:ext cx="1123314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"/>
              </a:rPr>
              <a:t>Kompetencje kluczowe - połączenie </a:t>
            </a:r>
            <a:r>
              <a:rPr lang="pl-PL" altLang="pl-PL" sz="2200" b="1" dirty="0">
                <a:latin typeface="Calibri  "/>
              </a:rPr>
              <a:t>wiedzy, umiejętności </a:t>
            </a:r>
            <a:br>
              <a:rPr lang="pl-PL" altLang="pl-PL" sz="2200" b="1" dirty="0">
                <a:latin typeface="Calibri  "/>
              </a:rPr>
            </a:br>
            <a:r>
              <a:rPr lang="pl-PL" altLang="pl-PL" sz="2200" b="1" dirty="0">
                <a:latin typeface="Calibri  "/>
              </a:rPr>
              <a:t>i postaw </a:t>
            </a:r>
            <a:r>
              <a:rPr lang="pl-PL" altLang="pl-PL" sz="2200" dirty="0">
                <a:latin typeface="Calibri  "/>
              </a:rPr>
              <a:t>odpowiednich do sytuacji: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1.porozumiewanie się w języku ojczystym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2.porozumiewanie się w językach obcych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3.kompetencje matematyczne i podstawowe kompetencje naukowo-techniczne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4.kompetencje informatyczne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5.umiejętność uczenia się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6.kompetencje społeczne i obywatelskie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7.poczucie inicjatywy i przedsiębiorczość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8.świadomość i ekspresja kulturowa</a:t>
            </a:r>
            <a:r>
              <a:rPr lang="pl-PL" altLang="pl-PL" sz="2200" dirty="0">
                <a:latin typeface="Calibri  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1843961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6"/>
          <p:cNvSpPr/>
          <p:nvPr/>
        </p:nvSpPr>
        <p:spPr>
          <a:xfrm>
            <a:off x="239185" y="678538"/>
            <a:ext cx="11806767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000" b="1" dirty="0"/>
              <a:t>Wartościowe źródła:</a:t>
            </a:r>
            <a:endParaRPr lang="pl-PL" sz="3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Robert D. </a:t>
            </a:r>
            <a:r>
              <a:rPr lang="pl-PL" sz="2000" dirty="0" err="1"/>
              <a:t>Putnam</a:t>
            </a:r>
            <a:r>
              <a:rPr lang="pl-PL" sz="2000" dirty="0"/>
              <a:t> – „Demokracja w działaniu”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Agnieszka Stein, Małgorzata Stańczyk – „Potrzebna cała wioska”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Susan </a:t>
            </a:r>
            <a:r>
              <a:rPr lang="pl-PL" sz="2000" dirty="0" err="1"/>
              <a:t>Pinker</a:t>
            </a:r>
            <a:r>
              <a:rPr lang="pl-PL" sz="2000" dirty="0"/>
              <a:t> – „</a:t>
            </a:r>
            <a:r>
              <a:rPr lang="pl-PL" sz="2000" i="1" dirty="0"/>
              <a:t>Efekt wioski</a:t>
            </a:r>
            <a:r>
              <a:rPr lang="pl-PL" sz="2000" dirty="0"/>
              <a:t>. Jak kontakty twarzą w twarz mogą uczynić nas zdrowszymi, szczęśliwszymi i mądrzejszymi”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Jacques Delors - „Edukacja – jest w niej ukryty skarb”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u="sng" dirty="0">
              <a:hlinkClick r:id="" action="ppaction://noaction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u="sng" dirty="0">
                <a:hlinkClick r:id="" action="ppaction://noaction"/>
              </a:rPr>
              <a:t>http://www.dcie.pl/dokumenty/Kapital_spol.pdf</a:t>
            </a:r>
            <a:r>
              <a:rPr lang="pl-P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Małgorzata Zakrzewska, </a:t>
            </a:r>
            <a:r>
              <a:rPr lang="pl-PL" sz="2000" i="1" dirty="0"/>
              <a:t>Uwarunkowania rozwoju kapitału społecznego w Polsce (</a:t>
            </a:r>
            <a:r>
              <a:rPr lang="pl-PL" sz="2000" i="1" u="sng" dirty="0">
                <a:hlinkClick r:id="rId7"/>
              </a:rPr>
              <a:t>http://www.wneiz.pl/nauka_wneiz/sip/sip32-2013/SiP-32-t2-79.pdf</a:t>
            </a:r>
            <a:r>
              <a:rPr lang="pl-PL" sz="2000" i="1" dirty="0"/>
              <a:t>) 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u="sng" dirty="0">
              <a:hlinkClick r:id="" action="ppaction://noaction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u="sng" dirty="0">
                <a:hlinkClick r:id="" action="ppaction://noaction"/>
              </a:rPr>
              <a:t>https://www.ore.edu.pl/dla-samorzadow/4394-lokalny-kapital-spoleczny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279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39185" y="188914"/>
            <a:ext cx="11806767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000" b="1" dirty="0"/>
              <a:t>Wartościowe źródła:</a:t>
            </a:r>
            <a:endParaRPr lang="pl-PL" sz="3000" dirty="0"/>
          </a:p>
          <a:p>
            <a:pPr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Robert D. </a:t>
            </a:r>
            <a:r>
              <a:rPr lang="pl-PL" sz="2000" dirty="0" err="1"/>
              <a:t>Putnam</a:t>
            </a:r>
            <a:r>
              <a:rPr lang="pl-PL" sz="2000" dirty="0"/>
              <a:t> – „Demokracja w działaniu”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Agnieszka Stein, Małgorzata Stańczyk – „Potrzebna cała wioska”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Susan </a:t>
            </a:r>
            <a:r>
              <a:rPr lang="pl-PL" sz="2000" dirty="0" err="1"/>
              <a:t>Pinker</a:t>
            </a:r>
            <a:r>
              <a:rPr lang="pl-PL" sz="2000" dirty="0"/>
              <a:t> – „</a:t>
            </a:r>
            <a:r>
              <a:rPr lang="pl-PL" sz="2000" i="1" dirty="0"/>
              <a:t>Efekt wioski</a:t>
            </a:r>
            <a:r>
              <a:rPr lang="pl-PL" sz="2000" dirty="0"/>
              <a:t>. Jak kontakty twarzą w twarz mogą uczynić nas zdrowszymi, szczęśliwszymi i mądrzejszymi”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Jacques Delors - „Edukacja – jest w niej ukryty skarb”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u="sng" dirty="0">
              <a:hlinkClick r:id="" action="ppaction://noaction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u="sng" dirty="0">
                <a:hlinkClick r:id="" action="ppaction://noaction"/>
              </a:rPr>
              <a:t>http://www.dcie.pl/dokumenty/Kapital_spol.pdf</a:t>
            </a:r>
            <a:r>
              <a:rPr lang="pl-P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Małgorzata Zakrzewska, </a:t>
            </a:r>
            <a:r>
              <a:rPr lang="pl-PL" sz="2000" i="1" dirty="0"/>
              <a:t>Uwarunkowania rozwoju kapitału społecznego w Polsce (</a:t>
            </a:r>
            <a:r>
              <a:rPr lang="pl-PL" sz="2000" i="1" u="sng" dirty="0">
                <a:hlinkClick r:id="rId2"/>
              </a:rPr>
              <a:t>http://www.wneiz.pl/nauka_wneiz/sip/sip32-2013/SiP-32-t2-79.pdf</a:t>
            </a:r>
            <a:r>
              <a:rPr lang="pl-PL" sz="2000" i="1" dirty="0"/>
              <a:t>) 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u="sng" dirty="0">
              <a:hlinkClick r:id="" action="ppaction://noaction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u="sng" dirty="0">
                <a:hlinkClick r:id="" action="ppaction://noaction"/>
              </a:rPr>
              <a:t>https://www.ore.edu.pl/dla-samorzadow/4394-lokalny-kapital-spoleczny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77529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Prostokąt 4"/>
          <p:cNvSpPr>
            <a:spLocks noGrp="1" noChangeArrowheads="1"/>
          </p:cNvSpPr>
          <p:nvPr>
            <p:ph type="ctrTitle"/>
          </p:nvPr>
        </p:nvSpPr>
        <p:spPr bwMode="auto">
          <a:xfrm>
            <a:off x="1238053" y="1909843"/>
            <a:ext cx="91940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/>
              <a:t>Przykłady wykorzystania zasobów/produktów wypracowanych w ramach POKL i POWER:</a:t>
            </a:r>
            <a:endParaRPr lang="pl-PL" altLang="pl-PL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u="sng" dirty="0">
                <a:hlinkClick r:id="rId7"/>
              </a:rPr>
              <a:t>https://www.ore.edu.pl/dla-samorzadow/4394-lokalny-kapital-społeczny</a:t>
            </a:r>
            <a:r>
              <a:rPr lang="pl-PL" altLang="pl-PL" sz="2000" u="sng" dirty="0"/>
              <a:t> </a:t>
            </a:r>
            <a:r>
              <a:rPr lang="pl-PL" altLang="pl-PL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u="sng" dirty="0">
                <a:hlinkClick r:id="rId8"/>
              </a:rPr>
              <a:t>https://bkl.parp.gov.pl/publikacje-142-artykul.html</a:t>
            </a:r>
            <a:r>
              <a:rPr lang="pl-PL" altLang="pl-PL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/>
              <a:t>Przykłady dobrych praktyk samorządowych: </a:t>
            </a:r>
            <a:endParaRPr lang="pl-PL" altLang="pl-PL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pl-PL" sz="2000" u="sng" dirty="0">
                <a:hlinkClick r:id="rId9"/>
              </a:rPr>
              <a:t>https://www.youtube.com/watch?v=qhiGSSvkfvk&amp;index=2&amp;list=PLSHIqPCSNDscHEf5-JEvJ4vGz00DdLSvv</a:t>
            </a:r>
            <a:r>
              <a:rPr lang="en-US" altLang="pl-PL" sz="2000" dirty="0"/>
              <a:t> </a:t>
            </a:r>
            <a:endParaRPr lang="pl-PL" alt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823033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524000" y="859970"/>
            <a:ext cx="9250363" cy="4364037"/>
          </a:xfrm>
        </p:spPr>
        <p:txBody>
          <a:bodyPr>
            <a:noAutofit/>
          </a:bodyPr>
          <a:lstStyle/>
          <a:p>
            <a:pPr algn="l"/>
            <a:br>
              <a:rPr lang="pl-PL" sz="2000" dirty="0"/>
            </a:br>
            <a:r>
              <a:rPr lang="pl-PL" sz="2400" b="1" dirty="0"/>
              <a:t>Dziękuję za uwagę</a:t>
            </a:r>
            <a:br>
              <a:rPr lang="pl-PL" sz="2400" b="1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1050" i="1" dirty="0"/>
              <a:t>opracowano na podstawie materiałów ORE</a:t>
            </a:r>
          </a:p>
        </p:txBody>
      </p:sp>
    </p:spTree>
    <p:extLst>
      <p:ext uri="{BB962C8B-B14F-4D97-AF65-F5344CB8AC3E}">
        <p14:creationId xmlns:p14="http://schemas.microsoft.com/office/powerpoint/2010/main" val="401015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85021" y="1248356"/>
            <a:ext cx="99709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latin typeface="Calibri   "/>
              </a:rPr>
              <a:t>Rozwiązaniem jest np. zaangażowanie się </a:t>
            </a:r>
            <a:br>
              <a:rPr lang="pl-PL" sz="2000" b="1" dirty="0">
                <a:latin typeface="Calibri   "/>
              </a:rPr>
            </a:br>
            <a:r>
              <a:rPr lang="pl-PL" sz="2000" b="1" dirty="0">
                <a:latin typeface="Calibri   "/>
              </a:rPr>
              <a:t>w zorganizowanie stowarzyszenia nauczycieli i rodziców:</a:t>
            </a:r>
          </a:p>
          <a:p>
            <a:pPr algn="ctr">
              <a:defRPr/>
            </a:pPr>
            <a:endParaRPr lang="pl-PL" sz="2000" b="1" dirty="0">
              <a:latin typeface="Calibri   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   "/>
              </a:rPr>
              <a:t>Pozytywna presja na samorząd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l-PL" sz="2000" dirty="0">
              <a:latin typeface="Calibri   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   "/>
              </a:rPr>
              <a:t>Możliwość pozyskania środków finansowych od członków społeczności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l-PL" sz="2000" dirty="0">
              <a:latin typeface="Calibri   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   "/>
              </a:rPr>
              <a:t> Możliwość zaangażowania społeczności w działanie obywatelskie (np. remont we własnym zakresie, projekt </a:t>
            </a:r>
            <a:br>
              <a:rPr lang="pl-PL" sz="2000" dirty="0">
                <a:latin typeface="Calibri   "/>
              </a:rPr>
            </a:br>
            <a:r>
              <a:rPr lang="pl-PL" sz="2000" dirty="0">
                <a:latin typeface="Calibri   "/>
              </a:rPr>
              <a:t>w budżecie obywatelskim)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l-PL" altLang="pl-PL" sz="2000" dirty="0">
              <a:latin typeface="Calibri   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alibri   "/>
              </a:rPr>
              <a:t>Stworzenie formy wzajemnej pomocy (np. korepetycje </a:t>
            </a:r>
            <a:br>
              <a:rPr lang="pl-PL" altLang="pl-PL" sz="2000" dirty="0">
                <a:latin typeface="Calibri   "/>
              </a:rPr>
            </a:br>
            <a:r>
              <a:rPr lang="pl-PL" altLang="pl-PL" sz="2000" dirty="0">
                <a:latin typeface="Calibri   "/>
              </a:rPr>
              <a:t>w ramach wolontariatu)</a:t>
            </a:r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222540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1415333" y="1913201"/>
            <a:ext cx="958927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altLang="pl-PL" sz="3600" b="1" dirty="0">
                <a:latin typeface="Calibri" pitchFamily="34" charset="0"/>
              </a:rPr>
              <a:t>KAPITAŁ LUDZKI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Calibri" pitchFamily="34" charset="0"/>
              </a:rPr>
              <a:t>Potencjał współdziałania osadzony </a:t>
            </a:r>
            <a:br>
              <a:rPr lang="pl-PL" altLang="pl-PL" sz="2800" dirty="0">
                <a:latin typeface="Calibri" pitchFamily="34" charset="0"/>
              </a:rPr>
            </a:br>
            <a:r>
              <a:rPr lang="pl-PL" altLang="pl-PL" sz="2800" dirty="0">
                <a:latin typeface="Calibri" pitchFamily="34" charset="0"/>
              </a:rPr>
              <a:t>w powiązaniach międzyludzkich </a:t>
            </a:r>
            <a:br>
              <a:rPr lang="pl-PL" altLang="pl-PL" sz="2800" dirty="0">
                <a:latin typeface="Calibri" pitchFamily="34" charset="0"/>
              </a:rPr>
            </a:br>
            <a:r>
              <a:rPr lang="pl-PL" altLang="pl-PL" sz="2800" dirty="0">
                <a:latin typeface="Calibri" pitchFamily="34" charset="0"/>
              </a:rPr>
              <a:t>i normach społecznych, który może przynieść korzyści osobom, grupom i społeczeństwom.</a:t>
            </a:r>
            <a:endParaRPr lang="pl-PL" altLang="pl-PL" sz="2800" b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</p:txBody>
      </p:sp>
    </p:spTree>
    <p:extLst>
      <p:ext uri="{BB962C8B-B14F-4D97-AF65-F5344CB8AC3E}">
        <p14:creationId xmlns:p14="http://schemas.microsoft.com/office/powerpoint/2010/main" val="147909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923507" y="1205535"/>
            <a:ext cx="10225378" cy="388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3600" b="1" dirty="0">
                <a:latin typeface="Calibri" panose="020F0502020204030204" pitchFamily="34" charset="0"/>
              </a:rPr>
              <a:t>WSKAŹNIKI KAPITAŁU SPOŁECZNEGO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Przykładowe: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poziom zaufania do innych osób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liczba i różnorodność kontaktów społecznych (liczba znajomych)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podzielane normy i wartości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udział w inicjatywach społecznych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poziom frekwencji wyborczej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aktywne członkostwo w organizacjach pozarządowych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liczba organizacji pozarządowych.</a:t>
            </a:r>
          </a:p>
        </p:txBody>
      </p:sp>
    </p:spTree>
    <p:extLst>
      <p:ext uri="{BB962C8B-B14F-4D97-AF65-F5344CB8AC3E}">
        <p14:creationId xmlns:p14="http://schemas.microsoft.com/office/powerpoint/2010/main" val="130216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8000" y="1913201"/>
            <a:ext cx="6096000" cy="30315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Czym są kompetencje?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6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Wiedza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Umiejętności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Postawy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u="sng" dirty="0">
                <a:latin typeface="Calibri" pitchFamily="34" charset="0"/>
              </a:rPr>
              <a:t>kompetencje i kwalifikacje = kapitał ludzki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944564"/>
            <a:ext cx="1161838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7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7983" y="3458818"/>
            <a:ext cx="9250017" cy="1932166"/>
          </a:xfrm>
        </p:spPr>
        <p:txBody>
          <a:bodyPr>
            <a:no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altLang="pl-PL" sz="3600" b="1" dirty="0"/>
            </a:br>
            <a:br>
              <a:rPr lang="pl-PL" altLang="pl-PL" sz="3200" b="1" dirty="0"/>
            </a:br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69C4FF-F893-4E2D-9038-BE9ECCCD2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04467"/>
            <a:ext cx="1851412" cy="8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4774C9-FF49-439C-9A9E-A5A5BA0AA2B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5923722"/>
            <a:ext cx="548978" cy="402658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D9EA54-BEAF-4333-992A-B5783586DC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41" y="5823211"/>
            <a:ext cx="2024459" cy="6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ęciokąt 21">
            <a:extLst>
              <a:ext uri="{FF2B5EF4-FFF2-40B4-BE49-F238E27FC236}">
                <a16:creationId xmlns:a16="http://schemas.microsoft.com/office/drawing/2014/main" id="{AD152978-080B-4F9E-8835-DAE56FFC7D3E}"/>
              </a:ext>
            </a:extLst>
          </p:cNvPr>
          <p:cNvSpPr/>
          <p:nvPr/>
        </p:nvSpPr>
        <p:spPr>
          <a:xfrm flipH="1">
            <a:off x="3538330" y="0"/>
            <a:ext cx="8653670" cy="50006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i="1" dirty="0">
                <a:solidFill>
                  <a:schemeClr val="tx1"/>
                </a:solidFill>
              </a:rPr>
              <a:t>Rozwijanie kompetencji kluczowych uczniów – szkolenia i doradztwo dla JST w województwie lubelskim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8000" y="1913201"/>
            <a:ext cx="6096000" cy="30315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Czym są kompetencje?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6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Wiedza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Umiejętności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Postawy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u="sng" dirty="0">
                <a:latin typeface="Calibri" pitchFamily="34" charset="0"/>
              </a:rPr>
              <a:t>kompetencje i kwalifikacje = kapitał ludzki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/>
          </a:p>
        </p:txBody>
      </p:sp>
      <p:pic>
        <p:nvPicPr>
          <p:cNvPr id="8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31839"/>
            <a:ext cx="9184217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49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2419</Words>
  <Application>Microsoft Office PowerPoint</Application>
  <PresentationFormat>Panoramiczny</PresentationFormat>
  <Paragraphs>467</Paragraphs>
  <Slides>47</Slides>
  <Notes>45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 </vt:lpstr>
      <vt:lpstr>Calibri   </vt:lpstr>
      <vt:lpstr>Calibri Light</vt:lpstr>
      <vt:lpstr>Symbol</vt:lpstr>
      <vt:lpstr>Motyw pakietu Office</vt:lpstr>
      <vt:lpstr>   Edukacja siłą napędową rozwoju gminy/powiatu    Część I: Wprowadzenie   </vt:lpstr>
      <vt:lpstr>    </vt:lpstr>
      <vt:lpstr>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Edukacja siłą napędową rozwoju gminy/powiatu    Część II: Znaczenie kompetencji kluczowych dla rozwoju lokalnego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Prezentacja programu PowerPoint</vt:lpstr>
      <vt:lpstr>    </vt:lpstr>
      <vt:lpstr>    </vt:lpstr>
      <vt:lpstr>Prezentacja programu PowerPoint</vt:lpstr>
      <vt:lpstr>Przykłady wykorzystania zasobów/produktów wypracowanych w ramach POKL i POWER: https://www.ore.edu.pl/dla-samorzadow/4394-lokalny-kapital-społeczny   https://bkl.parp.gov.pl/publikacje-142-artykul.html   Przykłady dobrych praktyk samorządowych:  https://www.youtube.com/watch?v=qhiGSSvkfvk&amp;index=2&amp;list=PLSHIqPCSNDscHEf5-JEvJ4vGz00DdLSvv </vt:lpstr>
      <vt:lpstr> Dziękuję za uwagę       opracowano na podstawie materiałów 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Grzesiak</dc:creator>
  <cp:lastModifiedBy>Katarzyna Grzesiak</cp:lastModifiedBy>
  <cp:revision>16</cp:revision>
  <cp:lastPrinted>2017-12-07T07:25:12Z</cp:lastPrinted>
  <dcterms:created xsi:type="dcterms:W3CDTF">2014-06-23T09:24:46Z</dcterms:created>
  <dcterms:modified xsi:type="dcterms:W3CDTF">2018-03-26T07:52:53Z</dcterms:modified>
</cp:coreProperties>
</file>